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0" r:id="rId3"/>
    <p:sldId id="261" r:id="rId4"/>
    <p:sldId id="262" r:id="rId5"/>
    <p:sldId id="264" r:id="rId6"/>
    <p:sldId id="263" r:id="rId7"/>
    <p:sldId id="265" r:id="rId8"/>
    <p:sldId id="266" r:id="rId9"/>
    <p:sldId id="267" r:id="rId10"/>
    <p:sldId id="257" r:id="rId11"/>
    <p:sldId id="258" r:id="rId12"/>
    <p:sldId id="259"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50000"/>
  </p:normalViewPr>
  <p:slideViewPr>
    <p:cSldViewPr snapToGrid="0" snapToObjects="1">
      <p:cViewPr varScale="1">
        <p:scale>
          <a:sx n="68" d="100"/>
          <a:sy n="68" d="100"/>
        </p:scale>
        <p:origin x="118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1D8ABC2-2E34-410F-A45F-6AD7C718A404}" type="datetimeFigureOut">
              <a:rPr lang="en-US"/>
              <a:pPr>
                <a:defRPr/>
              </a:pPr>
              <a:t>4/27/2018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56B942-B0C9-4C5F-9893-706A74A2E217}" type="slidenum">
              <a:rPr lang="en-US"/>
              <a:pPr>
                <a:defRPr/>
              </a:pPr>
              <a:t>‹#›</a:t>
            </a:fld>
            <a:endParaRPr lang="en-US"/>
          </a:p>
        </p:txBody>
      </p:sp>
    </p:spTree>
    <p:extLst>
      <p:ext uri="{BB962C8B-B14F-4D97-AF65-F5344CB8AC3E}">
        <p14:creationId xmlns:p14="http://schemas.microsoft.com/office/powerpoint/2010/main" val="3758031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1764DCE-7A5B-4592-B142-69D352AEA966}" type="datetimeFigureOut">
              <a:rPr lang="en-US"/>
              <a:pPr>
                <a:defRPr/>
              </a:pPr>
              <a:t>4/27/2018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0A0920-9863-446E-A657-579596F5F379}" type="slidenum">
              <a:rPr lang="en-US"/>
              <a:pPr>
                <a:defRPr/>
              </a:pPr>
              <a:t>‹#›</a:t>
            </a:fld>
            <a:endParaRPr lang="en-US"/>
          </a:p>
        </p:txBody>
      </p:sp>
    </p:spTree>
    <p:extLst>
      <p:ext uri="{BB962C8B-B14F-4D97-AF65-F5344CB8AC3E}">
        <p14:creationId xmlns:p14="http://schemas.microsoft.com/office/powerpoint/2010/main" val="2467846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1CB66BF-A4F4-4E73-BE0A-5BF96CAF9A18}" type="datetimeFigureOut">
              <a:rPr lang="en-US"/>
              <a:pPr>
                <a:defRPr/>
              </a:pPr>
              <a:t>4/27/2018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55703F-0A7E-4F3A-B036-10A28A11DB88}" type="slidenum">
              <a:rPr lang="en-US"/>
              <a:pPr>
                <a:defRPr/>
              </a:pPr>
              <a:t>‹#›</a:t>
            </a:fld>
            <a:endParaRPr lang="en-US"/>
          </a:p>
        </p:txBody>
      </p:sp>
    </p:spTree>
    <p:extLst>
      <p:ext uri="{BB962C8B-B14F-4D97-AF65-F5344CB8AC3E}">
        <p14:creationId xmlns:p14="http://schemas.microsoft.com/office/powerpoint/2010/main" val="266771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58C5111-DC57-4BD1-9252-F7B8EF639412}" type="datetimeFigureOut">
              <a:rPr lang="en-US"/>
              <a:pPr>
                <a:defRPr/>
              </a:pPr>
              <a:t>4/27/2018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A06CD6-34D5-4215-B00F-08A4DFE63571}" type="slidenum">
              <a:rPr lang="en-US"/>
              <a:pPr>
                <a:defRPr/>
              </a:pPr>
              <a:t>‹#›</a:t>
            </a:fld>
            <a:endParaRPr lang="en-US"/>
          </a:p>
        </p:txBody>
      </p:sp>
    </p:spTree>
    <p:extLst>
      <p:ext uri="{BB962C8B-B14F-4D97-AF65-F5344CB8AC3E}">
        <p14:creationId xmlns:p14="http://schemas.microsoft.com/office/powerpoint/2010/main" val="282517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C32BD47-19E3-4EC7-8575-DDEFBC978C9E}" type="datetimeFigureOut">
              <a:rPr lang="en-US"/>
              <a:pPr>
                <a:defRPr/>
              </a:pPr>
              <a:t>4/27/2018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089FE4-5A8C-4674-8DEB-9F67273866FA}" type="slidenum">
              <a:rPr lang="en-US"/>
              <a:pPr>
                <a:defRPr/>
              </a:pPr>
              <a:t>‹#›</a:t>
            </a:fld>
            <a:endParaRPr lang="en-US"/>
          </a:p>
        </p:txBody>
      </p:sp>
    </p:spTree>
    <p:extLst>
      <p:ext uri="{BB962C8B-B14F-4D97-AF65-F5344CB8AC3E}">
        <p14:creationId xmlns:p14="http://schemas.microsoft.com/office/powerpoint/2010/main" val="4239947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76C1752-BC85-4655-8E34-786604CC98A7}" type="datetimeFigureOut">
              <a:rPr lang="en-US"/>
              <a:pPr>
                <a:defRPr/>
              </a:pPr>
              <a:t>4/27/2018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0CEFE1-52E5-4F6B-A832-853103C6EFE6}" type="slidenum">
              <a:rPr lang="en-US"/>
              <a:pPr>
                <a:defRPr/>
              </a:pPr>
              <a:t>‹#›</a:t>
            </a:fld>
            <a:endParaRPr lang="en-US"/>
          </a:p>
        </p:txBody>
      </p:sp>
    </p:spTree>
    <p:extLst>
      <p:ext uri="{BB962C8B-B14F-4D97-AF65-F5344CB8AC3E}">
        <p14:creationId xmlns:p14="http://schemas.microsoft.com/office/powerpoint/2010/main" val="285006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91231A4-D4EB-483A-ACE7-4B5C4543F84A}" type="datetimeFigureOut">
              <a:rPr lang="en-US"/>
              <a:pPr>
                <a:defRPr/>
              </a:pPr>
              <a:t>4/27/2018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CF01988-D21C-4E91-B1E1-6FA67684742E}" type="slidenum">
              <a:rPr lang="en-US"/>
              <a:pPr>
                <a:defRPr/>
              </a:pPr>
              <a:t>‹#›</a:t>
            </a:fld>
            <a:endParaRPr lang="en-US"/>
          </a:p>
        </p:txBody>
      </p:sp>
    </p:spTree>
    <p:extLst>
      <p:ext uri="{BB962C8B-B14F-4D97-AF65-F5344CB8AC3E}">
        <p14:creationId xmlns:p14="http://schemas.microsoft.com/office/powerpoint/2010/main" val="172301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2388101-F535-4C6F-9F0D-932BE0FF951C}" type="datetimeFigureOut">
              <a:rPr lang="en-US"/>
              <a:pPr>
                <a:defRPr/>
              </a:pPr>
              <a:t>4/27/2018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A4B361F-7F01-45A6-85BE-6AEEBB283B25}" type="slidenum">
              <a:rPr lang="en-US"/>
              <a:pPr>
                <a:defRPr/>
              </a:pPr>
              <a:t>‹#›</a:t>
            </a:fld>
            <a:endParaRPr lang="en-US"/>
          </a:p>
        </p:txBody>
      </p:sp>
    </p:spTree>
    <p:extLst>
      <p:ext uri="{BB962C8B-B14F-4D97-AF65-F5344CB8AC3E}">
        <p14:creationId xmlns:p14="http://schemas.microsoft.com/office/powerpoint/2010/main" val="2511636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ECD7C9-7958-4A5A-A8AD-3780F5D618F3}" type="datetimeFigureOut">
              <a:rPr lang="en-US"/>
              <a:pPr>
                <a:defRPr/>
              </a:pPr>
              <a:t>4/27/2018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74B23E-172F-4028-B594-8EF7C8B37F99}" type="slidenum">
              <a:rPr lang="en-US"/>
              <a:pPr>
                <a:defRPr/>
              </a:pPr>
              <a:t>‹#›</a:t>
            </a:fld>
            <a:endParaRPr lang="en-US"/>
          </a:p>
        </p:txBody>
      </p:sp>
    </p:spTree>
    <p:extLst>
      <p:ext uri="{BB962C8B-B14F-4D97-AF65-F5344CB8AC3E}">
        <p14:creationId xmlns:p14="http://schemas.microsoft.com/office/powerpoint/2010/main" val="2747108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63E6C02-0644-4184-A4D4-C5BE6DC79C32}" type="datetimeFigureOut">
              <a:rPr lang="en-US"/>
              <a:pPr>
                <a:defRPr/>
              </a:pPr>
              <a:t>4/27/2018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4E2919-8A46-41B6-ADF0-2C821ECC8DBF}" type="slidenum">
              <a:rPr lang="en-US"/>
              <a:pPr>
                <a:defRPr/>
              </a:pPr>
              <a:t>‹#›</a:t>
            </a:fld>
            <a:endParaRPr lang="en-US"/>
          </a:p>
        </p:txBody>
      </p:sp>
    </p:spTree>
    <p:extLst>
      <p:ext uri="{BB962C8B-B14F-4D97-AF65-F5344CB8AC3E}">
        <p14:creationId xmlns:p14="http://schemas.microsoft.com/office/powerpoint/2010/main" val="190382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0EF031B-F585-4BE1-BE0D-1B402137940D}" type="datetimeFigureOut">
              <a:rPr lang="en-US"/>
              <a:pPr>
                <a:defRPr/>
              </a:pPr>
              <a:t>4/27/2018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0B02AF-7CEE-4315-A45D-C1044159F045}" type="slidenum">
              <a:rPr lang="en-US"/>
              <a:pPr>
                <a:defRPr/>
              </a:pPr>
              <a:t>‹#›</a:t>
            </a:fld>
            <a:endParaRPr lang="en-US"/>
          </a:p>
        </p:txBody>
      </p:sp>
    </p:spTree>
    <p:extLst>
      <p:ext uri="{BB962C8B-B14F-4D97-AF65-F5344CB8AC3E}">
        <p14:creationId xmlns:p14="http://schemas.microsoft.com/office/powerpoint/2010/main" val="250306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71782C97-54DD-41C2-B9EC-B16635FFA81B}" type="datetimeFigureOut">
              <a:rPr lang="en-US"/>
              <a:pPr>
                <a:defRPr/>
              </a:pPr>
              <a:t>4/27/2018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1C596013-4E8C-496E-B9F2-11E08B2E51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lideshare.net/weso00/oral-histology-tooth-development"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515768"/>
            <a:ext cx="7772400" cy="2387600"/>
          </a:xfrm>
        </p:spPr>
        <p:txBody>
          <a:bodyPr/>
          <a:lstStyle/>
          <a:p>
            <a:r>
              <a:rPr lang="en-US" b="1" dirty="0">
                <a:solidFill>
                  <a:schemeClr val="bg1"/>
                </a:solidFill>
              </a:rPr>
              <a:t>A Visual Representation of the Stages of Tooth Development</a:t>
            </a:r>
            <a:endParaRPr lang="en-US" altLang="en-US" dirty="0">
              <a:solidFill>
                <a:schemeClr val="bg1"/>
              </a:solidFill>
            </a:endParaRPr>
          </a:p>
        </p:txBody>
      </p:sp>
      <p:sp>
        <p:nvSpPr>
          <p:cNvPr id="2051" name="Subtitle 2"/>
          <p:cNvSpPr>
            <a:spLocks noGrp="1"/>
          </p:cNvSpPr>
          <p:nvPr>
            <p:ph type="subTitle" idx="1"/>
          </p:nvPr>
        </p:nvSpPr>
        <p:spPr>
          <a:xfrm>
            <a:off x="1143000" y="4198920"/>
            <a:ext cx="6858000" cy="1655762"/>
          </a:xfrm>
        </p:spPr>
        <p:txBody>
          <a:bodyPr/>
          <a:lstStyle/>
          <a:p>
            <a:r>
              <a:rPr lang="en-US" altLang="en-US" dirty="0">
                <a:solidFill>
                  <a:srgbClr val="FFFF00"/>
                </a:solidFill>
              </a:rPr>
              <a:t>Presenter: Alysia Przybilla </a:t>
            </a:r>
          </a:p>
          <a:p>
            <a:r>
              <a:rPr lang="en-US" altLang="en-US" dirty="0">
                <a:solidFill>
                  <a:srgbClr val="FFFF00"/>
                </a:solidFill>
              </a:rPr>
              <a:t>Faculty Mentor: David </a:t>
            </a:r>
            <a:r>
              <a:rPr lang="en-US" altLang="en-US" dirty="0" err="1">
                <a:solidFill>
                  <a:srgbClr val="FFFF00"/>
                </a:solidFill>
              </a:rPr>
              <a:t>Sharlin</a:t>
            </a:r>
            <a:r>
              <a:rPr lang="en-US" altLang="en-US" dirty="0">
                <a:solidFill>
                  <a:srgbClr val="FFFF00"/>
                </a:solidFill>
              </a:rPr>
              <a:t>, Ph. D</a:t>
            </a:r>
          </a:p>
          <a:p>
            <a:r>
              <a:rPr lang="en-US" dirty="0"/>
              <a:t>Department of Biological Sciences</a:t>
            </a:r>
          </a:p>
          <a:p>
            <a:r>
              <a:rPr lang="en-US" dirty="0"/>
              <a:t>Minnesota State University, Mankato</a:t>
            </a:r>
          </a:p>
          <a:p>
            <a:endParaRPr lang="en-US" altLang="en-US"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F5F0EF-FC0E-40AC-A65C-73AD277F3227}"/>
              </a:ext>
            </a:extLst>
          </p:cNvPr>
          <p:cNvPicPr>
            <a:picLocks noGrp="1" noChangeAspect="1"/>
          </p:cNvPicPr>
          <p:nvPr>
            <p:ph idx="1"/>
          </p:nvPr>
        </p:nvPicPr>
        <p:blipFill>
          <a:blip r:embed="rId3"/>
          <a:stretch>
            <a:fillRect/>
          </a:stretch>
        </p:blipFill>
        <p:spPr>
          <a:xfrm>
            <a:off x="935665" y="-301461"/>
            <a:ext cx="7474688" cy="636146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9FCE3F5-6697-47E5-B177-52D671E0B76E}"/>
              </a:ext>
            </a:extLst>
          </p:cNvPr>
          <p:cNvPicPr>
            <a:picLocks noGrp="1" noChangeAspect="1"/>
          </p:cNvPicPr>
          <p:nvPr>
            <p:ph idx="1"/>
          </p:nvPr>
        </p:nvPicPr>
        <p:blipFill>
          <a:blip r:embed="rId3"/>
          <a:stretch>
            <a:fillRect/>
          </a:stretch>
        </p:blipFill>
        <p:spPr>
          <a:xfrm>
            <a:off x="1063257" y="0"/>
            <a:ext cx="7410892" cy="6204100"/>
          </a:xfrm>
          <a:prstGeom prst="rect">
            <a:avLst/>
          </a:prstGeom>
        </p:spPr>
      </p:pic>
    </p:spTree>
    <p:extLst>
      <p:ext uri="{BB962C8B-B14F-4D97-AF65-F5344CB8AC3E}">
        <p14:creationId xmlns:p14="http://schemas.microsoft.com/office/powerpoint/2010/main" val="1894440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159CD67-C14B-427F-8F7C-7D253E56E283}"/>
              </a:ext>
            </a:extLst>
          </p:cNvPr>
          <p:cNvPicPr>
            <a:picLocks noGrp="1" noChangeAspect="1"/>
          </p:cNvPicPr>
          <p:nvPr>
            <p:ph idx="1"/>
          </p:nvPr>
        </p:nvPicPr>
        <p:blipFill>
          <a:blip r:embed="rId3"/>
          <a:stretch>
            <a:fillRect/>
          </a:stretch>
        </p:blipFill>
        <p:spPr>
          <a:xfrm>
            <a:off x="988827" y="77810"/>
            <a:ext cx="7474689" cy="5950297"/>
          </a:xfrm>
          <a:prstGeom prst="rect">
            <a:avLst/>
          </a:prstGeom>
        </p:spPr>
      </p:pic>
    </p:spTree>
    <p:extLst>
      <p:ext uri="{BB962C8B-B14F-4D97-AF65-F5344CB8AC3E}">
        <p14:creationId xmlns:p14="http://schemas.microsoft.com/office/powerpoint/2010/main" val="3191269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56C20283-73E0-40EC-8AD8-057F581F64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28">
            <a:extLst>
              <a:ext uri="{FF2B5EF4-FFF2-40B4-BE49-F238E27FC236}">
                <a16:creationId xmlns:a16="http://schemas.microsoft.com/office/drawing/2014/main" id="{3FCC729B-E528-40C3-82D3-BA4375575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26">
            <a:extLst>
              <a:ext uri="{FF2B5EF4-FFF2-40B4-BE49-F238E27FC236}">
                <a16:creationId xmlns:a16="http://schemas.microsoft.com/office/drawing/2014/main" id="{58F1FB8D-1842-4A04-998D-6CF047AB2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 name="Graphic 70">
            <a:extLst>
              <a:ext uri="{FF2B5EF4-FFF2-40B4-BE49-F238E27FC236}">
                <a16:creationId xmlns:a16="http://schemas.microsoft.com/office/drawing/2014/main" id="{AA9090D2-6284-4265-822E-993B7D8034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45" y="2144026"/>
            <a:ext cx="2569467" cy="2569467"/>
          </a:xfrm>
          <a:prstGeom prst="rect">
            <a:avLst/>
          </a:prstGeom>
        </p:spPr>
      </p:pic>
      <p:sp>
        <p:nvSpPr>
          <p:cNvPr id="3074" name="Title 1"/>
          <p:cNvSpPr>
            <a:spLocks noGrp="1"/>
          </p:cNvSpPr>
          <p:nvPr>
            <p:ph type="title"/>
          </p:nvPr>
        </p:nvSpPr>
        <p:spPr>
          <a:xfrm>
            <a:off x="3957880" y="28390"/>
            <a:ext cx="5373370" cy="1325563"/>
          </a:xfrm>
        </p:spPr>
        <p:txBody>
          <a:bodyPr>
            <a:normAutofit/>
          </a:bodyPr>
          <a:lstStyle/>
          <a:p>
            <a:r>
              <a:rPr lang="en-US" altLang="en-US" dirty="0"/>
              <a:t>Abstract </a:t>
            </a:r>
          </a:p>
        </p:txBody>
      </p:sp>
      <p:sp>
        <p:nvSpPr>
          <p:cNvPr id="3075" name="Content Placeholder 2"/>
          <p:cNvSpPr>
            <a:spLocks noGrp="1"/>
          </p:cNvSpPr>
          <p:nvPr>
            <p:ph idx="1"/>
          </p:nvPr>
        </p:nvSpPr>
        <p:spPr>
          <a:xfrm>
            <a:off x="2605857" y="1137683"/>
            <a:ext cx="6432697" cy="5518297"/>
          </a:xfrm>
        </p:spPr>
        <p:txBody>
          <a:bodyPr>
            <a:normAutofit lnSpcReduction="10000"/>
          </a:bodyPr>
          <a:lstStyle/>
          <a:p>
            <a:r>
              <a:rPr lang="en-US" sz="1600" dirty="0">
                <a:latin typeface="Times New Roman" panose="02020603050405020304" pitchFamily="18" charset="0"/>
                <a:ea typeface="Times New Roman" panose="02020603050405020304" pitchFamily="18" charset="0"/>
              </a:rPr>
              <a:t>One of the most amazing sensory organs of the human body are teeth. They help assess the best strategy to chew food and are an integral part to cosmetic looks. However, poor oral hygiene and lack of access to healthcare can cause teeth to decay, become infected, and be potentially removed. Understanding how teeth develop in an embryo might give clues on how to regrow teeth from stem cells, potentially solving some of the stated issues. Tooth development is a complicated process with different signaling molecules conducting various stages. The goal of this research was to create a digital media project summarizing tooth development at an undergraduate level understanding. Numerous research articles, dentistry websites, and other student created projects were evaluated, and cross referenced for relevance, accuracy, and quality of the information provided on tooth development. Sources were often confusing and hard to follow without finding more information to grasp concepts. To overcome this, a written journal was created encapsulating important topics and to create a timeline of critical stages in tooth development. The result of the extensive research synthesis was an animated video presenting five different stages of tooth development and some molecular signaling pathways that allow these stages to advance. The video includes histological pictures, flow charts, and diagrams and was meant to be a visual representation of the information rather than regurgitated text. Using digital media not only helped clarify difficult concepts and examples but can also keep scholars engaged on the subject to inspire future research.</a:t>
            </a:r>
            <a:br>
              <a:rPr lang="en-US" sz="1600" dirty="0">
                <a:latin typeface="Calibri" panose="020F0502020204030204" pitchFamily="34" charset="0"/>
                <a:ea typeface="Times New Roman" panose="02020603050405020304" pitchFamily="18" charset="0"/>
              </a:rPr>
            </a:br>
            <a:endParaRPr lang="en-US" altLang="en-US" sz="1600" dirty="0"/>
          </a:p>
        </p:txBody>
      </p:sp>
    </p:spTree>
    <p:extLst>
      <p:ext uri="{BB962C8B-B14F-4D97-AF65-F5344CB8AC3E}">
        <p14:creationId xmlns:p14="http://schemas.microsoft.com/office/powerpoint/2010/main" val="410261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a:t>Asking a Question </a:t>
            </a:r>
          </a:p>
        </p:txBody>
      </p:sp>
      <p:pic>
        <p:nvPicPr>
          <p:cNvPr id="2" name="Content Placeholder 1">
            <a:extLst>
              <a:ext uri="{FF2B5EF4-FFF2-40B4-BE49-F238E27FC236}">
                <a16:creationId xmlns:a16="http://schemas.microsoft.com/office/drawing/2014/main" id="{082DA7F7-619F-48B8-8AED-1FD2E2A52FDB}"/>
              </a:ext>
            </a:extLst>
          </p:cNvPr>
          <p:cNvPicPr>
            <a:picLocks noGrp="1" noChangeAspect="1"/>
          </p:cNvPicPr>
          <p:nvPr>
            <p:ph idx="1"/>
          </p:nvPr>
        </p:nvPicPr>
        <p:blipFill>
          <a:blip r:embed="rId3"/>
          <a:stretch>
            <a:fillRect/>
          </a:stretch>
        </p:blipFill>
        <p:spPr>
          <a:xfrm>
            <a:off x="626099" y="1499190"/>
            <a:ext cx="8132182" cy="4082903"/>
          </a:xfrm>
          <a:prstGeom prst="rect">
            <a:avLst/>
          </a:prstGeom>
        </p:spPr>
      </p:pic>
    </p:spTree>
    <p:extLst>
      <p:ext uri="{BB962C8B-B14F-4D97-AF65-F5344CB8AC3E}">
        <p14:creationId xmlns:p14="http://schemas.microsoft.com/office/powerpoint/2010/main" val="604266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a:t>Project Proposal  </a:t>
            </a:r>
          </a:p>
        </p:txBody>
      </p:sp>
      <p:pic>
        <p:nvPicPr>
          <p:cNvPr id="5" name="Content Placeholder 4">
            <a:extLst>
              <a:ext uri="{FF2B5EF4-FFF2-40B4-BE49-F238E27FC236}">
                <a16:creationId xmlns:a16="http://schemas.microsoft.com/office/drawing/2014/main" id="{AD81652C-9562-425E-A03F-3C4645AAE5E6}"/>
              </a:ext>
            </a:extLst>
          </p:cNvPr>
          <p:cNvPicPr>
            <a:picLocks noGrp="1" noChangeAspect="1"/>
          </p:cNvPicPr>
          <p:nvPr>
            <p:ph idx="1"/>
          </p:nvPr>
        </p:nvPicPr>
        <p:blipFill>
          <a:blip r:embed="rId3"/>
          <a:stretch>
            <a:fillRect/>
          </a:stretch>
        </p:blipFill>
        <p:spPr>
          <a:xfrm>
            <a:off x="628650" y="1520328"/>
            <a:ext cx="7646877" cy="4656635"/>
          </a:xfrm>
          <a:prstGeom prst="rect">
            <a:avLst/>
          </a:prstGeom>
        </p:spPr>
      </p:pic>
    </p:spTree>
    <p:extLst>
      <p:ext uri="{BB962C8B-B14F-4D97-AF65-F5344CB8AC3E}">
        <p14:creationId xmlns:p14="http://schemas.microsoft.com/office/powerpoint/2010/main" val="310370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a:t>Gathering Data </a:t>
            </a:r>
          </a:p>
        </p:txBody>
      </p:sp>
      <p:sp>
        <p:nvSpPr>
          <p:cNvPr id="3" name="Content Placeholder 2">
            <a:extLst>
              <a:ext uri="{FF2B5EF4-FFF2-40B4-BE49-F238E27FC236}">
                <a16:creationId xmlns:a16="http://schemas.microsoft.com/office/drawing/2014/main" id="{74DCD555-A92A-4DF7-B883-5A772A535F42}"/>
              </a:ext>
            </a:extLst>
          </p:cNvPr>
          <p:cNvSpPr>
            <a:spLocks noGrp="1"/>
          </p:cNvSpPr>
          <p:nvPr>
            <p:ph idx="1"/>
          </p:nvPr>
        </p:nvSpPr>
        <p:spPr/>
        <p:txBody>
          <a:bodyPr/>
          <a:lstStyle/>
          <a:p>
            <a:r>
              <a:rPr lang="en-US" dirty="0"/>
              <a:t>Researched articles on tooth development and looked for important signaling pathways that allow the process to happen through the library database</a:t>
            </a:r>
          </a:p>
          <a:p>
            <a:pPr marL="0" indent="0">
              <a:buNone/>
            </a:pPr>
            <a:endParaRPr lang="en-US" dirty="0"/>
          </a:p>
          <a:p>
            <a:r>
              <a:rPr lang="en-US" dirty="0"/>
              <a:t>BMPS, a part of the TGF-β superfamily</a:t>
            </a:r>
          </a:p>
          <a:p>
            <a:pPr marL="0" indent="0">
              <a:buNone/>
            </a:pPr>
            <a:endParaRPr lang="en-US" dirty="0"/>
          </a:p>
          <a:p>
            <a:r>
              <a:rPr lang="en-US" dirty="0"/>
              <a:t>My overall goal was to create an animated video showing its importance in each stage of tooth development at a basic understanding with lots of visual representation</a:t>
            </a:r>
          </a:p>
        </p:txBody>
      </p:sp>
    </p:spTree>
    <p:extLst>
      <p:ext uri="{BB962C8B-B14F-4D97-AF65-F5344CB8AC3E}">
        <p14:creationId xmlns:p14="http://schemas.microsoft.com/office/powerpoint/2010/main" val="3485203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a:t>Gathering Data </a:t>
            </a:r>
          </a:p>
        </p:txBody>
      </p:sp>
      <p:sp>
        <p:nvSpPr>
          <p:cNvPr id="3" name="Content Placeholder 2">
            <a:extLst>
              <a:ext uri="{FF2B5EF4-FFF2-40B4-BE49-F238E27FC236}">
                <a16:creationId xmlns:a16="http://schemas.microsoft.com/office/drawing/2014/main" id="{5942F977-A03E-4211-819E-F4E2D71963D2}"/>
              </a:ext>
            </a:extLst>
          </p:cNvPr>
          <p:cNvSpPr>
            <a:spLocks noGrp="1"/>
          </p:cNvSpPr>
          <p:nvPr>
            <p:ph idx="1"/>
          </p:nvPr>
        </p:nvSpPr>
        <p:spPr/>
        <p:txBody>
          <a:bodyPr/>
          <a:lstStyle/>
          <a:p>
            <a:endParaRPr lang="en-US" sz="2000" dirty="0"/>
          </a:p>
          <a:p>
            <a:r>
              <a:rPr lang="en-US" u="sng" dirty="0">
                <a:hlinkClick r:id="rId3"/>
              </a:rPr>
              <a:t>https://www.slideshare.net/weso00/oral-histology-tooth-development</a:t>
            </a:r>
            <a:endParaRPr lang="en-US" dirty="0"/>
          </a:p>
          <a:p>
            <a:pPr marL="0" indent="0">
              <a:buNone/>
            </a:pPr>
            <a:endParaRPr lang="en-US" sz="2000" dirty="0"/>
          </a:p>
          <a:p>
            <a:r>
              <a:rPr lang="en-US" sz="2000" dirty="0"/>
              <a:t>Teeth develop from the ectodermal lining of the first branchial arch and the underlying mesenchyme derived from the neural crest. Developing teeth undergo different stages: initiation, morphogenesis, cytodifferentiation and matrix secretion.</a:t>
            </a:r>
          </a:p>
          <a:p>
            <a:endParaRPr lang="en-US" sz="2000" dirty="0"/>
          </a:p>
          <a:p>
            <a:r>
              <a:rPr lang="en-US" sz="2000" dirty="0"/>
              <a:t>Ethical Implications </a:t>
            </a:r>
          </a:p>
          <a:p>
            <a:endParaRPr lang="en-US" dirty="0"/>
          </a:p>
        </p:txBody>
      </p:sp>
    </p:spTree>
    <p:extLst>
      <p:ext uri="{BB962C8B-B14F-4D97-AF65-F5344CB8AC3E}">
        <p14:creationId xmlns:p14="http://schemas.microsoft.com/office/powerpoint/2010/main" val="1008856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a:t> Creating the Video </a:t>
            </a:r>
          </a:p>
        </p:txBody>
      </p:sp>
      <p:pic>
        <p:nvPicPr>
          <p:cNvPr id="5" name="Content Placeholder 4">
            <a:extLst>
              <a:ext uri="{FF2B5EF4-FFF2-40B4-BE49-F238E27FC236}">
                <a16:creationId xmlns:a16="http://schemas.microsoft.com/office/drawing/2014/main" id="{71435712-E666-4B3B-AEE8-CE6D9BBB2C1F}"/>
              </a:ext>
            </a:extLst>
          </p:cNvPr>
          <p:cNvPicPr>
            <a:picLocks noGrp="1" noChangeAspect="1"/>
          </p:cNvPicPr>
          <p:nvPr>
            <p:ph idx="1"/>
          </p:nvPr>
        </p:nvPicPr>
        <p:blipFill>
          <a:blip r:embed="rId3"/>
          <a:stretch>
            <a:fillRect/>
          </a:stretch>
        </p:blipFill>
        <p:spPr>
          <a:xfrm>
            <a:off x="704144" y="1825625"/>
            <a:ext cx="7735712" cy="4351338"/>
          </a:xfrm>
          <a:prstGeom prst="rect">
            <a:avLst/>
          </a:prstGeom>
        </p:spPr>
      </p:pic>
    </p:spTree>
    <p:extLst>
      <p:ext uri="{BB962C8B-B14F-4D97-AF65-F5344CB8AC3E}">
        <p14:creationId xmlns:p14="http://schemas.microsoft.com/office/powerpoint/2010/main" val="883648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a:t> Creating the Video </a:t>
            </a:r>
          </a:p>
        </p:txBody>
      </p:sp>
      <p:pic>
        <p:nvPicPr>
          <p:cNvPr id="4" name="Content Placeholder 3">
            <a:extLst>
              <a:ext uri="{FF2B5EF4-FFF2-40B4-BE49-F238E27FC236}">
                <a16:creationId xmlns:a16="http://schemas.microsoft.com/office/drawing/2014/main" id="{7ECFD51E-3C59-45DA-8DD2-DEBEBFF5E2F5}"/>
              </a:ext>
            </a:extLst>
          </p:cNvPr>
          <p:cNvPicPr>
            <a:picLocks noGrp="1" noChangeAspect="1"/>
          </p:cNvPicPr>
          <p:nvPr>
            <p:ph idx="1"/>
          </p:nvPr>
        </p:nvPicPr>
        <p:blipFill>
          <a:blip r:embed="rId3"/>
          <a:stretch>
            <a:fillRect/>
          </a:stretch>
        </p:blipFill>
        <p:spPr>
          <a:xfrm>
            <a:off x="1161288" y="1945607"/>
            <a:ext cx="6400744" cy="3600419"/>
          </a:xfrm>
          <a:prstGeom prst="rect">
            <a:avLst/>
          </a:prstGeom>
        </p:spPr>
      </p:pic>
    </p:spTree>
    <p:extLst>
      <p:ext uri="{BB962C8B-B14F-4D97-AF65-F5344CB8AC3E}">
        <p14:creationId xmlns:p14="http://schemas.microsoft.com/office/powerpoint/2010/main" val="4281169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a:t>So What? </a:t>
            </a:r>
          </a:p>
        </p:txBody>
      </p:sp>
      <p:sp>
        <p:nvSpPr>
          <p:cNvPr id="3" name="Content Placeholder 2">
            <a:extLst>
              <a:ext uri="{FF2B5EF4-FFF2-40B4-BE49-F238E27FC236}">
                <a16:creationId xmlns:a16="http://schemas.microsoft.com/office/drawing/2014/main" id="{A2FBF128-014D-48A2-88A4-DD6CDADA4AF3}"/>
              </a:ext>
            </a:extLst>
          </p:cNvPr>
          <p:cNvSpPr>
            <a:spLocks noGrp="1"/>
          </p:cNvSpPr>
          <p:nvPr>
            <p:ph idx="1"/>
          </p:nvPr>
        </p:nvSpPr>
        <p:spPr/>
        <p:txBody>
          <a:bodyPr/>
          <a:lstStyle/>
          <a:p>
            <a:r>
              <a:rPr lang="en-US" dirty="0"/>
              <a:t>Why is learning about tooth development important?</a:t>
            </a:r>
          </a:p>
          <a:p>
            <a:endParaRPr lang="en-US" dirty="0"/>
          </a:p>
          <a:p>
            <a:r>
              <a:rPr lang="en-US" dirty="0"/>
              <a:t>What could I change to improve my project? </a:t>
            </a:r>
          </a:p>
          <a:p>
            <a:endParaRPr lang="en-US" dirty="0"/>
          </a:p>
          <a:p>
            <a:r>
              <a:rPr lang="en-US" dirty="0"/>
              <a:t>How did I add to the existing knowledge?</a:t>
            </a:r>
          </a:p>
          <a:p>
            <a:endParaRPr lang="en-US" dirty="0"/>
          </a:p>
          <a:p>
            <a:r>
              <a:rPr lang="en-US" dirty="0"/>
              <a:t>How can I share what I have learned?</a:t>
            </a:r>
          </a:p>
        </p:txBody>
      </p:sp>
    </p:spTree>
    <p:extLst>
      <p:ext uri="{BB962C8B-B14F-4D97-AF65-F5344CB8AC3E}">
        <p14:creationId xmlns:p14="http://schemas.microsoft.com/office/powerpoint/2010/main" val="41693324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F507037-9BFA-E942-94F0-7BA2903316AE}" vid="{27284D47-BCEB-F34D-81A0-5191A590313B}"/>
    </a:ext>
  </a:extLst>
</a:theme>
</file>

<file path=docProps/app.xml><?xml version="1.0" encoding="utf-8"?>
<Properties xmlns="http://schemas.openxmlformats.org/officeDocument/2006/extended-properties" xmlns:vt="http://schemas.openxmlformats.org/officeDocument/2006/docPropsVTypes">
  <Template>Ion Boardroom</Template>
  <TotalTime>146</TotalTime>
  <Words>460</Words>
  <Application>Microsoft Office PowerPoint</Application>
  <PresentationFormat>On-screen Show (4:3)</PresentationFormat>
  <Paragraphs>32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A Visual Representation of the Stages of Tooth Development</vt:lpstr>
      <vt:lpstr>Abstract </vt:lpstr>
      <vt:lpstr>Asking a Question </vt:lpstr>
      <vt:lpstr>Project Proposal  </vt:lpstr>
      <vt:lpstr>Gathering Data </vt:lpstr>
      <vt:lpstr>Gathering Data </vt:lpstr>
      <vt:lpstr> Creating the Video </vt:lpstr>
      <vt:lpstr> Creating the Video </vt:lpstr>
      <vt:lpstr>So What? </vt:lpstr>
      <vt:lpstr>PowerPoint Presentation</vt:lpstr>
      <vt:lpstr>PowerPoint Presentation</vt:lpstr>
      <vt:lpstr>PowerPoint Presentation</vt:lpstr>
    </vt:vector>
  </TitlesOfParts>
  <Company>MSU, Mankato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Wiswell, Jessica Mary</dc:creator>
  <cp:lastModifiedBy>Alysia Przybilla</cp:lastModifiedBy>
  <cp:revision>13</cp:revision>
  <dcterms:created xsi:type="dcterms:W3CDTF">2018-03-27T18:07:04Z</dcterms:created>
  <dcterms:modified xsi:type="dcterms:W3CDTF">2018-04-27T19:44:44Z</dcterms:modified>
</cp:coreProperties>
</file>